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3" r:id="rId3"/>
    <p:sldId id="257" r:id="rId4"/>
    <p:sldId id="258" r:id="rId5"/>
    <p:sldId id="259" r:id="rId6"/>
    <p:sldId id="261" r:id="rId7"/>
    <p:sldId id="260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Moormann" initials="JM" lastIdx="1" clrIdx="0">
    <p:extLst>
      <p:ext uri="{19B8F6BF-5375-455C-9EA6-DF929625EA0E}">
        <p15:presenceInfo xmlns:p15="http://schemas.microsoft.com/office/powerpoint/2012/main" userId="4d4c100bdda627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5BE"/>
    <a:srgbClr val="006D77"/>
    <a:srgbClr val="000000"/>
    <a:srgbClr val="287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6" autoAdjust="0"/>
    <p:restoredTop sz="87544" autoAdjust="0"/>
  </p:normalViewPr>
  <p:slideViewPr>
    <p:cSldViewPr snapToGrid="0">
      <p:cViewPr>
        <p:scale>
          <a:sx n="100" d="100"/>
          <a:sy n="100" d="100"/>
        </p:scale>
        <p:origin x="7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79DDDB2-0913-4204-8FE5-3CC2D76DEF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0C2B7C-FDE7-4375-B41B-0F531877FB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2F9E3-D110-40D6-B49A-303C58BEA587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A267A8-C3C2-40BA-BC2B-E206CA0A33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B04CAE-7994-47C2-A608-C3DD5D9869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B129F-75E5-46BE-90F6-235D656E33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813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36A17-2B02-4CC5-8F53-04630CD820BE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1B8D8-3D7C-4D4F-919B-C1B5A68DDD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0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Was ist essentiell an unserer Lösung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B1B8D8-3D7C-4D4F-919B-C1B5A68DDD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490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1E884-3913-45F9-B405-6E92C5AE3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5798C4-49FF-4FEF-AD23-3605D5E4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D527D2-4D91-4DE6-BAB2-C4E349A7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71A945-CFC6-497F-8F56-5D6C39E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11D410-2D79-44D7-8E58-660B9CD8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1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B9188-DD22-4965-9160-E04CD14D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F53CBF-A9D8-4EAB-B2B6-855870AC8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9C3D5F-9F34-450D-9BD3-4BAD43D1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2FD192-B2B4-4F31-AE32-7A0F6DF4E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0FC750-CCB9-4D5C-8670-5689709B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92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91345D8-DACE-465E-84F9-7A919350C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4FEE5E-0FFB-496E-89EF-851151BC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24CB4-4160-43D9-BB7E-F074D9F50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E68976-5B25-49F4-BF68-3CB671B4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8CD7B8-BB29-4ED2-BB7C-5A81E2A7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85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26A56-056F-488B-90E9-D88EDF7E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89" y="415637"/>
            <a:ext cx="4950972" cy="897082"/>
          </a:xfrm>
          <a:custGeom>
            <a:avLst/>
            <a:gdLst>
              <a:gd name="connsiteX0" fmla="*/ 0 w 5088082"/>
              <a:gd name="connsiteY0" fmla="*/ 137110 h 897082"/>
              <a:gd name="connsiteX1" fmla="*/ 137110 w 5088082"/>
              <a:gd name="connsiteY1" fmla="*/ 0 h 897082"/>
              <a:gd name="connsiteX2" fmla="*/ 4950972 w 5088082"/>
              <a:gd name="connsiteY2" fmla="*/ 0 h 897082"/>
              <a:gd name="connsiteX3" fmla="*/ 5088082 w 5088082"/>
              <a:gd name="connsiteY3" fmla="*/ 137110 h 897082"/>
              <a:gd name="connsiteX4" fmla="*/ 5088082 w 5088082"/>
              <a:gd name="connsiteY4" fmla="*/ 759972 h 897082"/>
              <a:gd name="connsiteX5" fmla="*/ 4950972 w 5088082"/>
              <a:gd name="connsiteY5" fmla="*/ 897082 h 897082"/>
              <a:gd name="connsiteX6" fmla="*/ 137110 w 5088082"/>
              <a:gd name="connsiteY6" fmla="*/ 897082 h 897082"/>
              <a:gd name="connsiteX7" fmla="*/ 0 w 5088082"/>
              <a:gd name="connsiteY7" fmla="*/ 759972 h 897082"/>
              <a:gd name="connsiteX8" fmla="*/ 0 w 5088082"/>
              <a:gd name="connsiteY8" fmla="*/ 137110 h 897082"/>
              <a:gd name="connsiteX0" fmla="*/ 0 w 5088082"/>
              <a:gd name="connsiteY0" fmla="*/ 759972 h 897082"/>
              <a:gd name="connsiteX1" fmla="*/ 137110 w 5088082"/>
              <a:gd name="connsiteY1" fmla="*/ 0 h 897082"/>
              <a:gd name="connsiteX2" fmla="*/ 4950972 w 5088082"/>
              <a:gd name="connsiteY2" fmla="*/ 0 h 897082"/>
              <a:gd name="connsiteX3" fmla="*/ 5088082 w 5088082"/>
              <a:gd name="connsiteY3" fmla="*/ 137110 h 897082"/>
              <a:gd name="connsiteX4" fmla="*/ 5088082 w 5088082"/>
              <a:gd name="connsiteY4" fmla="*/ 759972 h 897082"/>
              <a:gd name="connsiteX5" fmla="*/ 4950972 w 5088082"/>
              <a:gd name="connsiteY5" fmla="*/ 897082 h 897082"/>
              <a:gd name="connsiteX6" fmla="*/ 137110 w 5088082"/>
              <a:gd name="connsiteY6" fmla="*/ 897082 h 897082"/>
              <a:gd name="connsiteX7" fmla="*/ 0 w 5088082"/>
              <a:gd name="connsiteY7" fmla="*/ 759972 h 897082"/>
              <a:gd name="connsiteX0" fmla="*/ 601732 w 5552704"/>
              <a:gd name="connsiteY0" fmla="*/ 897082 h 897082"/>
              <a:gd name="connsiteX1" fmla="*/ 601732 w 5552704"/>
              <a:gd name="connsiteY1" fmla="*/ 0 h 897082"/>
              <a:gd name="connsiteX2" fmla="*/ 5415594 w 5552704"/>
              <a:gd name="connsiteY2" fmla="*/ 0 h 897082"/>
              <a:gd name="connsiteX3" fmla="*/ 5552704 w 5552704"/>
              <a:gd name="connsiteY3" fmla="*/ 137110 h 897082"/>
              <a:gd name="connsiteX4" fmla="*/ 5552704 w 5552704"/>
              <a:gd name="connsiteY4" fmla="*/ 759972 h 897082"/>
              <a:gd name="connsiteX5" fmla="*/ 5415594 w 5552704"/>
              <a:gd name="connsiteY5" fmla="*/ 897082 h 897082"/>
              <a:gd name="connsiteX6" fmla="*/ 601732 w 5552704"/>
              <a:gd name="connsiteY6" fmla="*/ 897082 h 897082"/>
              <a:gd name="connsiteX0" fmla="*/ 353565 w 5304537"/>
              <a:gd name="connsiteY0" fmla="*/ 897082 h 897082"/>
              <a:gd name="connsiteX1" fmla="*/ 353565 w 5304537"/>
              <a:gd name="connsiteY1" fmla="*/ 0 h 897082"/>
              <a:gd name="connsiteX2" fmla="*/ 5167427 w 5304537"/>
              <a:gd name="connsiteY2" fmla="*/ 0 h 897082"/>
              <a:gd name="connsiteX3" fmla="*/ 5304537 w 5304537"/>
              <a:gd name="connsiteY3" fmla="*/ 137110 h 897082"/>
              <a:gd name="connsiteX4" fmla="*/ 5304537 w 5304537"/>
              <a:gd name="connsiteY4" fmla="*/ 759972 h 897082"/>
              <a:gd name="connsiteX5" fmla="*/ 5167427 w 5304537"/>
              <a:gd name="connsiteY5" fmla="*/ 897082 h 897082"/>
              <a:gd name="connsiteX6" fmla="*/ 353565 w 5304537"/>
              <a:gd name="connsiteY6" fmla="*/ 897082 h 897082"/>
              <a:gd name="connsiteX0" fmla="*/ 0 w 4950972"/>
              <a:gd name="connsiteY0" fmla="*/ 897082 h 897082"/>
              <a:gd name="connsiteX1" fmla="*/ 0 w 4950972"/>
              <a:gd name="connsiteY1" fmla="*/ 0 h 897082"/>
              <a:gd name="connsiteX2" fmla="*/ 4813862 w 4950972"/>
              <a:gd name="connsiteY2" fmla="*/ 0 h 897082"/>
              <a:gd name="connsiteX3" fmla="*/ 4950972 w 4950972"/>
              <a:gd name="connsiteY3" fmla="*/ 137110 h 897082"/>
              <a:gd name="connsiteX4" fmla="*/ 4950972 w 4950972"/>
              <a:gd name="connsiteY4" fmla="*/ 759972 h 897082"/>
              <a:gd name="connsiteX5" fmla="*/ 4813862 w 4950972"/>
              <a:gd name="connsiteY5" fmla="*/ 897082 h 897082"/>
              <a:gd name="connsiteX6" fmla="*/ 0 w 4950972"/>
              <a:gd name="connsiteY6" fmla="*/ 897082 h 897082"/>
              <a:gd name="connsiteX0" fmla="*/ 0 w 4950972"/>
              <a:gd name="connsiteY0" fmla="*/ 897082 h 897082"/>
              <a:gd name="connsiteX1" fmla="*/ 0 w 4950972"/>
              <a:gd name="connsiteY1" fmla="*/ 0 h 897082"/>
              <a:gd name="connsiteX2" fmla="*/ 4813862 w 4950972"/>
              <a:gd name="connsiteY2" fmla="*/ 0 h 897082"/>
              <a:gd name="connsiteX3" fmla="*/ 4950972 w 4950972"/>
              <a:gd name="connsiteY3" fmla="*/ 137110 h 897082"/>
              <a:gd name="connsiteX4" fmla="*/ 4950972 w 4950972"/>
              <a:gd name="connsiteY4" fmla="*/ 759972 h 897082"/>
              <a:gd name="connsiteX5" fmla="*/ 4813862 w 4950972"/>
              <a:gd name="connsiteY5" fmla="*/ 897082 h 897082"/>
              <a:gd name="connsiteX6" fmla="*/ 0 w 4950972"/>
              <a:gd name="connsiteY6" fmla="*/ 897082 h 89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0972" h="897082">
                <a:moveTo>
                  <a:pt x="0" y="897082"/>
                </a:moveTo>
                <a:cubicBezTo>
                  <a:pt x="965" y="-58882"/>
                  <a:pt x="965" y="1086139"/>
                  <a:pt x="0" y="0"/>
                </a:cubicBezTo>
                <a:lnTo>
                  <a:pt x="4813862" y="0"/>
                </a:lnTo>
                <a:cubicBezTo>
                  <a:pt x="4889586" y="0"/>
                  <a:pt x="4950972" y="61386"/>
                  <a:pt x="4950972" y="137110"/>
                </a:cubicBezTo>
                <a:lnTo>
                  <a:pt x="4950972" y="759972"/>
                </a:lnTo>
                <a:cubicBezTo>
                  <a:pt x="4950972" y="835696"/>
                  <a:pt x="4889586" y="897082"/>
                  <a:pt x="4813862" y="897082"/>
                </a:cubicBezTo>
                <a:lnTo>
                  <a:pt x="0" y="897082"/>
                </a:lnTo>
                <a:close/>
              </a:path>
            </a:pathLst>
          </a:custGeom>
          <a:solidFill>
            <a:srgbClr val="006D77"/>
          </a:solidFill>
        </p:spPr>
        <p:txBody>
          <a:bodyPr>
            <a:normAutofit/>
          </a:bodyPr>
          <a:lstStyle>
            <a:lvl1pPr algn="ctr">
              <a:defRPr sz="40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B7A0C4-C0CF-43EE-BF73-4D3E74CB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73E5A8-1B18-4CA8-83EB-444A31BE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GoGreen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514B5-474C-46BC-A259-9FDBBCE9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59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D2235-9BD4-42C8-A6A5-EFEC949E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5A074-9DC7-4784-B744-24C698412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04B7CA-35DB-4243-AF93-D827F7A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E114C0-B171-4153-AD74-7C50B4BC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4DF8BF-530C-46C5-8D5E-F44ADA37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27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9B2703-2814-4240-A34B-33410F84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7CDF8-B8BD-4830-9BAD-256B7CDED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95F3B0-3F5C-4231-967B-B98B28D81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DEA78F-B5B2-4356-AACB-C41C6809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1B65D4-0AE3-418B-8B63-2BD96BBE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F643FD-F0CC-4BE5-BCCF-DAA935D1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63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C39E3-781C-40B3-B7DC-57729A7C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9C461D-F1D4-4102-AF23-A01C58FA1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EA0739-5369-44FC-BBD7-44A3357C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A4A3E46-2043-499A-B526-05076E70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00E8F2-361A-42DC-9096-383702456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175B02-0CD0-4E92-ABD2-A3734005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CB2A8A-2F88-4408-993C-85067D86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142A59-6973-4136-9B90-28755376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9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462A9C-72DC-449A-AA51-9687CE24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62F000-A6D3-4B9F-8A7E-F74CD2CC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06017E-450B-4413-8BC0-C43CA645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A6AE92-19F6-41DC-BE12-5F8A80AA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12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B94DA1-A13D-4CFF-BA56-1BCAD948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8DCFCB-5810-4791-994C-4B6D3786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069DF-2224-48E0-A974-7B810BBD8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87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6A3A9-8D0C-46B6-B29A-7349C34A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E91E8D-B427-455A-8C7F-E25784AC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3745F2-0453-4E40-A7B1-2F4236744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78FFF9-703F-4FF7-9495-30C378A20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C2504A-0275-4615-AA41-F1A4AAC5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4ABDD8-719C-4A0D-BA5F-F76E7BC2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09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B8206-1B73-4D9A-A217-AD71DB8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4E9CAF8-6B2F-4107-A38A-90DCE6241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1CE030-8699-43DF-8BBD-A10045F2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6B1ECC-C22D-45DA-81B2-644B2663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B4FFC8-C481-49C5-95FE-E1D065A9297B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5C2564-B5B6-410C-8E5A-49E31A00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682" y="6356350"/>
            <a:ext cx="800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679CFD-F015-4928-9436-A488D5A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5372" y="6356350"/>
            <a:ext cx="578427" cy="365125"/>
          </a:xfrm>
          <a:prstGeom prst="rect">
            <a:avLst/>
          </a:prstGeom>
        </p:spPr>
        <p:txBody>
          <a:bodyPr/>
          <a:lstStyle/>
          <a:p>
            <a:fld id="{7C121D16-6062-4AFB-BC67-3549A3F3AE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59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54541E-C9C9-4385-BF3A-B09CC76D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E96C92-1554-440E-A2C3-2AA9E6872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9385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DDD40-B758-4A16-84B7-32D560272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D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GoGreen</a:t>
            </a:r>
            <a:endParaRPr lang="de-DE" b="1" dirty="0">
              <a:solidFill>
                <a:srgbClr val="006D7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6C12698-48C3-4972-83F3-4DFBBD13A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WALK, TALK &amp; SAVE THE PLANET</a:t>
            </a:r>
          </a:p>
          <a:p>
            <a:r>
              <a:rPr lang="en-US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reduce emissions with green mobility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8E331A-4030-4801-82FA-2ECA7F4DE66F}"/>
              </a:ext>
            </a:extLst>
          </p:cNvPr>
          <p:cNvSpPr txBox="1"/>
          <p:nvPr/>
        </p:nvSpPr>
        <p:spPr>
          <a:xfrm>
            <a:off x="7416800" y="6027003"/>
            <a:ext cx="47035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b="1" dirty="0">
                <a:latin typeface="Roboto" panose="02000000000000000000" pitchFamily="2" charset="0"/>
                <a:ea typeface="Roboto" panose="02000000000000000000" pitchFamily="2" charset="0"/>
              </a:rPr>
              <a:t>Mesh Innovation Summit</a:t>
            </a:r>
          </a:p>
          <a:p>
            <a:pPr algn="r"/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Environmental – e08</a:t>
            </a:r>
          </a:p>
          <a:p>
            <a:pPr algn="r"/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Patrick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</a:rPr>
              <a:t>Bigge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, Fedor Rohr, Furkan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</a:rPr>
              <a:t>Saygin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</a:rPr>
              <a:t>, Jan Moormann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92D83BF-43A9-45A3-82E7-57EC089E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0466" y="5349875"/>
            <a:ext cx="2303479" cy="8475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FC6EE08-F2C4-4ACC-BFC7-3EE2462CB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1" y="92474"/>
            <a:ext cx="3333750" cy="301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8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Mobiltelefon enthält.&#10;&#10;Automatisch generierte Beschreibung">
            <a:extLst>
              <a:ext uri="{FF2B5EF4-FFF2-40B4-BE49-F238E27FC236}">
                <a16:creationId xmlns:a16="http://schemas.microsoft.com/office/drawing/2014/main" id="{587E20C0-F80C-4698-82B3-74CDF37CC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783"/>
          <a:stretch/>
        </p:blipFill>
        <p:spPr>
          <a:xfrm>
            <a:off x="0" y="0"/>
            <a:ext cx="12189897" cy="6858000"/>
          </a:xfrm>
          <a:prstGeom prst="rect">
            <a:avLst/>
          </a:prstGeom>
          <a:noFill/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4D885DE-76D9-40DC-BB46-CB1E0B35EC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7DF18D-9F8E-4A1F-B11D-C6D95543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8C60F-BC76-45DF-BD3C-3ED18C5A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Bequemlichkeit und Unbewusstsein</a:t>
            </a: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9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raußen, Treppe, Schritt, Zement enthält.&#10;&#10;Automatisch generierte Beschreibung">
            <a:extLst>
              <a:ext uri="{FF2B5EF4-FFF2-40B4-BE49-F238E27FC236}">
                <a16:creationId xmlns:a16="http://schemas.microsoft.com/office/drawing/2014/main" id="{8393EAF0-9313-4E2A-92DF-E3608E47B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35" b="7495"/>
          <a:stretch/>
        </p:blipFill>
        <p:spPr>
          <a:xfrm>
            <a:off x="-15290" y="0"/>
            <a:ext cx="12207289" cy="6858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2BE7A7AB-0DAE-41DD-8D4B-8E0DE755E6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  <a:alpha val="30000"/>
                </a:schemeClr>
              </a:gs>
              <a:gs pos="56000">
                <a:schemeClr val="tx1">
                  <a:alpha val="50000"/>
                  <a:lumMod val="10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E12F9EEC-9E2B-4B5B-A648-4F9952EF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78A00-5040-4831-A995-39A024910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4329" y="6969774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Climate neutral mobility</a:t>
            </a:r>
          </a:p>
          <a:p>
            <a:r>
              <a:rPr lang="en-US" dirty="0">
                <a:solidFill>
                  <a:schemeClr val="bg1"/>
                </a:solidFill>
              </a:rPr>
              <a:t>Animation: Credits, Gamification</a:t>
            </a:r>
          </a:p>
          <a:p>
            <a:r>
              <a:rPr lang="en-US" dirty="0">
                <a:solidFill>
                  <a:schemeClr val="bg1"/>
                </a:solidFill>
              </a:rPr>
              <a:t>Community: Challenges</a:t>
            </a:r>
          </a:p>
          <a:p>
            <a:r>
              <a:rPr lang="en-US" dirty="0">
                <a:solidFill>
                  <a:schemeClr val="bg1"/>
                </a:solidFill>
              </a:rPr>
              <a:t>Different mobility provider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610FB-EC38-4030-AB51-E3E2CE19F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4" y="7216775"/>
            <a:ext cx="6518050" cy="363749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ACF4C1C-D859-43EC-B402-2C3EA99F63E4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10" name="Fußzeilenplatzhalter 4">
              <a:extLst>
                <a:ext uri="{FF2B5EF4-FFF2-40B4-BE49-F238E27FC236}">
                  <a16:creationId xmlns:a16="http://schemas.microsoft.com/office/drawing/2014/main" id="{C5488874-61DE-43E0-B1AC-1CA6EBB67B6F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oliennummernplatzhalter 5">
              <a:extLst>
                <a:ext uri="{FF2B5EF4-FFF2-40B4-BE49-F238E27FC236}">
                  <a16:creationId xmlns:a16="http://schemas.microsoft.com/office/drawing/2014/main" id="{FBE01945-7A23-469A-A480-533EE936DA8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3</a:t>
              </a:fld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EA4559D-9FAC-4561-A426-D9E81D65A725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9742EC57-E601-4EDF-8909-089DA1EA8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1" cy="6878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2D2EB5-EFD5-4C0E-AA9A-C86B3DC0CC72}"/>
              </a:ext>
            </a:extLst>
          </p:cNvPr>
          <p:cNvSpPr txBox="1"/>
          <p:nvPr/>
        </p:nvSpPr>
        <p:spPr>
          <a:xfrm>
            <a:off x="829529" y="3286412"/>
            <a:ext cx="30058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Klimaneutrale Fortbewegung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viele verschiedene Mobilitätsprovider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3F187B-CA71-4ECD-8A72-CA3FB448CD28}"/>
              </a:ext>
            </a:extLst>
          </p:cNvPr>
          <p:cNvSpPr txBox="1"/>
          <p:nvPr/>
        </p:nvSpPr>
        <p:spPr>
          <a:xfrm>
            <a:off x="4584393" y="3286411"/>
            <a:ext cx="30058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Animation durch </a:t>
            </a:r>
            <a:r>
              <a:rPr lang="de-DE" sz="2400" b="1" dirty="0" err="1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Gameification</a:t>
            </a:r>
            <a:endParaRPr lang="de-DE" sz="2400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de-DE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Credits</a:t>
            </a:r>
            <a:endParaRPr lang="de-DE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A1E29B1-39F8-4036-8497-FC835565BDFA}"/>
              </a:ext>
            </a:extLst>
          </p:cNvPr>
          <p:cNvSpPr txBox="1"/>
          <p:nvPr/>
        </p:nvSpPr>
        <p:spPr>
          <a:xfrm>
            <a:off x="8180808" y="3286411"/>
            <a:ext cx="3005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Community</a:t>
            </a:r>
          </a:p>
          <a:p>
            <a:pPr algn="ctr"/>
            <a:r>
              <a:rPr lang="de-DE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de-DE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de-D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Grafik 14" descr="Erdkugel: Amerika mit einfarbiger Füllung">
            <a:extLst>
              <a:ext uri="{FF2B5EF4-FFF2-40B4-BE49-F238E27FC236}">
                <a16:creationId xmlns:a16="http://schemas.microsoft.com/office/drawing/2014/main" id="{378CE828-A960-40A5-8D91-7A119B507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6849" y="1993900"/>
            <a:ext cx="1231229" cy="1231229"/>
          </a:xfrm>
          <a:prstGeom prst="rect">
            <a:avLst/>
          </a:prstGeom>
        </p:spPr>
      </p:pic>
      <p:pic>
        <p:nvPicPr>
          <p:cNvPr id="21" name="Grafik 20" descr="Gamecontroller Silhouette">
            <a:extLst>
              <a:ext uri="{FF2B5EF4-FFF2-40B4-BE49-F238E27FC236}">
                <a16:creationId xmlns:a16="http://schemas.microsoft.com/office/drawing/2014/main" id="{7950FD77-4057-416B-AD30-482EC2609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0385" y="1993900"/>
            <a:ext cx="1231229" cy="1231229"/>
          </a:xfrm>
          <a:prstGeom prst="rect">
            <a:avLst/>
          </a:prstGeom>
        </p:spPr>
      </p:pic>
      <p:pic>
        <p:nvPicPr>
          <p:cNvPr id="23" name="Grafik 22" descr="Kommentar Like Silhouette">
            <a:extLst>
              <a:ext uri="{FF2B5EF4-FFF2-40B4-BE49-F238E27FC236}">
                <a16:creationId xmlns:a16="http://schemas.microsoft.com/office/drawing/2014/main" id="{D990250A-6C9C-40DD-B48A-875AC5934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128" y="1993900"/>
            <a:ext cx="1231229" cy="12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5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8B9E42-B8CC-4355-AF26-9BBA1E9B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Unsere App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702F846-4420-4899-8055-0AE5D721A4EE}"/>
              </a:ext>
            </a:extLst>
          </p:cNvPr>
          <p:cNvGrpSpPr/>
          <p:nvPr/>
        </p:nvGrpSpPr>
        <p:grpSpPr>
          <a:xfrm>
            <a:off x="838200" y="6470446"/>
            <a:ext cx="10409958" cy="365125"/>
            <a:chOff x="600942" y="6356350"/>
            <a:chExt cx="10409958" cy="365125"/>
          </a:xfrm>
        </p:grpSpPr>
        <p:sp>
          <p:nvSpPr>
            <p:cNvPr id="16" name="Fußzeilenplatzhalter 4">
              <a:extLst>
                <a:ext uri="{FF2B5EF4-FFF2-40B4-BE49-F238E27FC236}">
                  <a16:creationId xmlns:a16="http://schemas.microsoft.com/office/drawing/2014/main" id="{ED5B595C-84A8-45BE-9193-52B59D3FB90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Foliennummernplatzhalter 5">
              <a:extLst>
                <a:ext uri="{FF2B5EF4-FFF2-40B4-BE49-F238E27FC236}">
                  <a16:creationId xmlns:a16="http://schemas.microsoft.com/office/drawing/2014/main" id="{8D435AF3-FD90-42A7-B298-E0807F6D9039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4</a:t>
              </a:fld>
              <a:endParaRPr lang="de-DE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3AC1EE4F-3AAC-453B-B71D-DEDE3780834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3AFFED74-6442-4956-9443-336DB773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" r="285"/>
          <a:stretch/>
        </p:blipFill>
        <p:spPr>
          <a:xfrm>
            <a:off x="9328874" y="2103275"/>
            <a:ext cx="2360423" cy="417176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AA4D5D7-1340-4412-800D-2C2803998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74" y="6033623"/>
            <a:ext cx="687852" cy="6878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DB4E59E-92C3-446C-ACB8-B000FBAE2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441" y="2103275"/>
            <a:ext cx="2325852" cy="41717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C379453-B504-4A81-BC3E-7D072B53C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0" b="448"/>
          <a:stretch/>
        </p:blipFill>
        <p:spPr>
          <a:xfrm>
            <a:off x="3396007" y="2112615"/>
            <a:ext cx="2325852" cy="41403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2327DD1-B32F-4424-AB4B-3E57485572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8" b="625"/>
          <a:stretch/>
        </p:blipFill>
        <p:spPr>
          <a:xfrm>
            <a:off x="412499" y="2092529"/>
            <a:ext cx="2325852" cy="413441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5356181-1378-4CA4-9CC8-F783FBF7790C}"/>
              </a:ext>
            </a:extLst>
          </p:cNvPr>
          <p:cNvSpPr txBox="1"/>
          <p:nvPr/>
        </p:nvSpPr>
        <p:spPr>
          <a:xfrm>
            <a:off x="992931" y="1625758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Übersicht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CAE5B1-31E5-44E0-BB65-A4507BA52AC7}"/>
              </a:ext>
            </a:extLst>
          </p:cNvPr>
          <p:cNvSpPr txBox="1"/>
          <p:nvPr/>
        </p:nvSpPr>
        <p:spPr>
          <a:xfrm>
            <a:off x="3845436" y="162575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Navigieren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14C8C7F-34FE-4C05-87AD-41CD09E12ABF}"/>
              </a:ext>
            </a:extLst>
          </p:cNvPr>
          <p:cNvSpPr txBox="1"/>
          <p:nvPr/>
        </p:nvSpPr>
        <p:spPr>
          <a:xfrm>
            <a:off x="6579434" y="1625758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Tickets kaufen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DD1CAA6-AB32-415B-B71F-69F01F8192A2}"/>
              </a:ext>
            </a:extLst>
          </p:cNvPr>
          <p:cNvSpPr txBox="1"/>
          <p:nvPr/>
        </p:nvSpPr>
        <p:spPr>
          <a:xfrm>
            <a:off x="9300260" y="1625758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Trophäen sammeln</a:t>
            </a:r>
          </a:p>
        </p:txBody>
      </p:sp>
    </p:spTree>
    <p:extLst>
      <p:ext uri="{BB962C8B-B14F-4D97-AF65-F5344CB8AC3E}">
        <p14:creationId xmlns:p14="http://schemas.microsoft.com/office/powerpoint/2010/main" val="271787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42F46-B5E7-4659-AD09-69CCB10A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2F1712-21A3-4A27-A641-0915B67EC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Anonymisierte Daten</a:t>
            </a:r>
          </a:p>
          <a:p>
            <a:r>
              <a:rPr lang="de-DE" dirty="0"/>
              <a:t>Werbung</a:t>
            </a:r>
          </a:p>
          <a:p>
            <a:r>
              <a:rPr lang="de-DE" dirty="0"/>
              <a:t>Verkaufsprovision für Öffentliche Verkehrsmittel, Vermittlung von anderen Providern (BlaBlaCar, E-Bike </a:t>
            </a:r>
            <a:r>
              <a:rPr lang="de-DE" dirty="0" err="1"/>
              <a:t>rental</a:t>
            </a:r>
            <a:r>
              <a:rPr lang="de-DE" dirty="0"/>
              <a:t>, Carsharing, </a:t>
            </a:r>
            <a:r>
              <a:rPr lang="de-DE" dirty="0" err="1"/>
              <a:t>Flixbus</a:t>
            </a:r>
            <a:r>
              <a:rPr lang="de-DE" dirty="0"/>
              <a:t>)</a:t>
            </a:r>
          </a:p>
        </p:txBody>
      </p:sp>
      <p:pic>
        <p:nvPicPr>
          <p:cNvPr id="8" name="Grafik 7" descr="Ein Bild, das Text, Schild, Vektorgrafiken enthält.&#10;&#10;Automatisch generierte Beschreibung">
            <a:extLst>
              <a:ext uri="{FF2B5EF4-FFF2-40B4-BE49-F238E27FC236}">
                <a16:creationId xmlns:a16="http://schemas.microsoft.com/office/drawing/2014/main" id="{B9CC27DD-ACE1-4E2B-B874-CB4861E7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2" cy="68785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E3120FB-536C-457C-A5D3-2628A14D1518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10" name="Fußzeilenplatzhalter 4">
              <a:extLst>
                <a:ext uri="{FF2B5EF4-FFF2-40B4-BE49-F238E27FC236}">
                  <a16:creationId xmlns:a16="http://schemas.microsoft.com/office/drawing/2014/main" id="{EEF81D11-1AB9-46EC-ADA8-FA07396D451C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Foliennummernplatzhalter 5">
              <a:extLst>
                <a:ext uri="{FF2B5EF4-FFF2-40B4-BE49-F238E27FC236}">
                  <a16:creationId xmlns:a16="http://schemas.microsoft.com/office/drawing/2014/main" id="{4031A8E3-1734-4C9E-B6B5-E822751E259F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5</a:t>
              </a:fld>
              <a:endParaRPr lang="de-DE" dirty="0"/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8F0E791-5EB8-4B66-8B5D-75D2000B95DD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46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erson, Mobiltelefon enthält.&#10;&#10;Automatisch generierte Beschreibung">
            <a:extLst>
              <a:ext uri="{FF2B5EF4-FFF2-40B4-BE49-F238E27FC236}">
                <a16:creationId xmlns:a16="http://schemas.microsoft.com/office/drawing/2014/main" id="{F733C23B-BE2B-4961-AADA-054BB549A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0" b="7783"/>
          <a:stretch/>
        </p:blipFill>
        <p:spPr>
          <a:xfrm>
            <a:off x="0" y="0"/>
            <a:ext cx="12189897" cy="6858000"/>
          </a:xfrm>
          <a:prstGeom prst="rect">
            <a:avLst/>
          </a:prstGeom>
          <a:noFill/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FC766619-A92F-4A8B-ADDF-3D8F16739F84}"/>
              </a:ext>
            </a:extLst>
          </p:cNvPr>
          <p:cNvSpPr/>
          <p:nvPr/>
        </p:nvSpPr>
        <p:spPr>
          <a:xfrm>
            <a:off x="-2103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0000"/>
                  <a:alpha val="30000"/>
                </a:schemeClr>
              </a:gs>
              <a:gs pos="100000">
                <a:schemeClr val="tx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B36685-D5A7-4CF8-A4D0-359DC11F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/>
              <a:t>Zielgruppe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A10766-3BE8-4BC1-A160-0287F750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Junge Erwachsene / Jugendliche; </a:t>
            </a:r>
            <a:r>
              <a:rPr lang="de-DE" b="1" dirty="0">
                <a:solidFill>
                  <a:schemeClr val="bg1"/>
                </a:solidFill>
              </a:rPr>
              <a:t>alle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FFA5CF6-E836-4F74-95F9-A3AE0DAC2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73" y="6033623"/>
            <a:ext cx="687851" cy="687851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6158D8C-3D19-4533-8570-578257074532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21" name="Fußzeilenplatzhalter 4">
              <a:extLst>
                <a:ext uri="{FF2B5EF4-FFF2-40B4-BE49-F238E27FC236}">
                  <a16:creationId xmlns:a16="http://schemas.microsoft.com/office/drawing/2014/main" id="{CC960125-274D-4C5A-8A2E-0536C0D1BF0E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Foliennummernplatzhalter 5">
              <a:extLst>
                <a:ext uri="{FF2B5EF4-FFF2-40B4-BE49-F238E27FC236}">
                  <a16:creationId xmlns:a16="http://schemas.microsoft.com/office/drawing/2014/main" id="{63E56E7A-934D-47FA-B965-74685166E4B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6</a:t>
              </a:fld>
              <a:endParaRPr lang="de-DE" dirty="0"/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D97A2828-D197-4087-AB35-2FA762C30DC4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675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B9B34-22B5-4604-AE03-36DC798F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>
            <a:normAutofit/>
          </a:bodyPr>
          <a:lstStyle/>
          <a:p>
            <a:r>
              <a:rPr lang="de-DE" dirty="0" err="1"/>
              <a:t>Our</a:t>
            </a:r>
            <a:r>
              <a:rPr lang="de-DE" dirty="0"/>
              <a:t> Team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C3642D0-C425-4018-A8F6-CE8014E69614}"/>
              </a:ext>
            </a:extLst>
          </p:cNvPr>
          <p:cNvSpPr/>
          <p:nvPr/>
        </p:nvSpPr>
        <p:spPr>
          <a:xfrm>
            <a:off x="776721" y="1465759"/>
            <a:ext cx="3508811" cy="2346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Jan Moormann</a:t>
            </a: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</a:t>
            </a: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endParaRPr lang="de-DE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7C8011-4B39-4279-B6EB-89869CB06A76}"/>
              </a:ext>
            </a:extLst>
          </p:cNvPr>
          <p:cNvSpPr/>
          <p:nvPr/>
        </p:nvSpPr>
        <p:spPr>
          <a:xfrm>
            <a:off x="5415542" y="1465759"/>
            <a:ext cx="3508811" cy="2346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Patrick </a:t>
            </a:r>
            <a:r>
              <a:rPr lang="de-DE" sz="2000" b="1" dirty="0" err="1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Bigge</a:t>
            </a:r>
            <a:endParaRPr lang="de-DE" sz="2000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 Backend</a:t>
            </a:r>
            <a:endParaRPr lang="de-DE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77D0FD-5578-4810-B461-5F924B61A11F}"/>
              </a:ext>
            </a:extLst>
          </p:cNvPr>
          <p:cNvSpPr/>
          <p:nvPr/>
        </p:nvSpPr>
        <p:spPr>
          <a:xfrm>
            <a:off x="3063810" y="4068299"/>
            <a:ext cx="3508811" cy="2346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Fedor Rohr</a:t>
            </a: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 UI/UX Design</a:t>
            </a:r>
          </a:p>
          <a:p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8F3E977-272C-4F76-94D4-EB53C4A055C6}"/>
              </a:ext>
            </a:extLst>
          </p:cNvPr>
          <p:cNvSpPr/>
          <p:nvPr/>
        </p:nvSpPr>
        <p:spPr>
          <a:xfrm>
            <a:off x="7679601" y="4068299"/>
            <a:ext cx="3508811" cy="2346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Furkan </a:t>
            </a:r>
            <a:r>
              <a:rPr lang="de-DE" sz="2000" b="1" dirty="0" err="1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Saygin</a:t>
            </a:r>
            <a:endParaRPr lang="de-DE" sz="2000" b="1" dirty="0">
              <a:solidFill>
                <a:srgbClr val="83C5B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tabLst>
                <a:tab pos="1257300" algn="l"/>
              </a:tabLst>
            </a:pPr>
            <a:r>
              <a:rPr lang="de-DE" sz="20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primär Design</a:t>
            </a:r>
            <a:endParaRPr lang="de-DE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Grafik 20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8927BA71-DF9A-4B1C-B481-00051AABB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4066" r="238" b="29268"/>
          <a:stretch/>
        </p:blipFill>
        <p:spPr>
          <a:xfrm>
            <a:off x="933360" y="1603347"/>
            <a:ext cx="980977" cy="980977"/>
          </a:xfrm>
          <a:prstGeom prst="flowChartConnector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A7A82B3-21C6-42AA-B7DE-00EF5AC1B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1644" y="1603347"/>
            <a:ext cx="980977" cy="980977"/>
          </a:xfrm>
          <a:prstGeom prst="flowChartConnector">
            <a:avLst/>
          </a:prstGeom>
        </p:spPr>
      </p:pic>
      <p:pic>
        <p:nvPicPr>
          <p:cNvPr id="27" name="Grafik 26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BACE0EFD-DB4F-42E1-A93A-34A8A56F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4066" r="238" b="29268"/>
          <a:stretch/>
        </p:blipFill>
        <p:spPr>
          <a:xfrm>
            <a:off x="3230429" y="4205886"/>
            <a:ext cx="980977" cy="980977"/>
          </a:xfrm>
          <a:prstGeom prst="flowChartConnector">
            <a:avLst/>
          </a:prstGeom>
        </p:spPr>
      </p:pic>
      <p:pic>
        <p:nvPicPr>
          <p:cNvPr id="28" name="Grafik 27" descr="Ein Bild, das Person, Mann, drinnen, darstellend enthält.&#10;&#10;Automatisch generierte Beschreibung">
            <a:extLst>
              <a:ext uri="{FF2B5EF4-FFF2-40B4-BE49-F238E27FC236}">
                <a16:creationId xmlns:a16="http://schemas.microsoft.com/office/drawing/2014/main" id="{F45A51DF-DE66-4507-B4CB-FB730738B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" t="4066" r="238" b="29268"/>
          <a:stretch/>
        </p:blipFill>
        <p:spPr>
          <a:xfrm>
            <a:off x="7857312" y="4199326"/>
            <a:ext cx="980977" cy="980977"/>
          </a:xfrm>
          <a:prstGeom prst="flowChartConnector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E2CDA4F-CFAE-4782-8BB9-58DCC7DB29F6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32" name="Fußzeilenplatzhalter 4">
              <a:extLst>
                <a:ext uri="{FF2B5EF4-FFF2-40B4-BE49-F238E27FC236}">
                  <a16:creationId xmlns:a16="http://schemas.microsoft.com/office/drawing/2014/main" id="{6F5FB2EC-F70D-4DEF-B642-2E8C1CE59BEE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Foliennummernplatzhalter 5">
              <a:extLst>
                <a:ext uri="{FF2B5EF4-FFF2-40B4-BE49-F238E27FC236}">
                  <a16:creationId xmlns:a16="http://schemas.microsoft.com/office/drawing/2014/main" id="{AAE2A9CC-8893-4558-B74C-E5E78A95DE32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7</a:t>
              </a:fld>
              <a:endParaRPr lang="de-DE" dirty="0"/>
            </a:p>
          </p:txBody>
        </p: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92AB8B18-B78F-43D8-BAB1-095FBD78AACE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61A43BA2-4688-4CDC-9E90-73EC09123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4" y="6033624"/>
            <a:ext cx="687851" cy="6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8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52244D-4511-40C6-A792-93E661BE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637"/>
            <a:ext cx="4935682" cy="897082"/>
          </a:xfrm>
        </p:spPr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1F6FFE-E7A6-4004-9629-84077E10D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 err="1"/>
              <a:t>Mokup</a:t>
            </a:r>
            <a:r>
              <a:rPr lang="de-DE" sz="2400" dirty="0"/>
              <a:t> / Prototype: </a:t>
            </a:r>
            <a:r>
              <a:rPr lang="de-DE" sz="2400" dirty="0">
                <a:highlight>
                  <a:srgbClr val="FFFF00"/>
                </a:highlight>
              </a:rPr>
              <a:t>LINK</a:t>
            </a:r>
          </a:p>
          <a:p>
            <a:pPr marL="0" indent="0" algn="ctr">
              <a:buNone/>
            </a:pPr>
            <a:r>
              <a:rPr lang="de-DE" sz="2400" dirty="0"/>
              <a:t>GitHub: </a:t>
            </a:r>
            <a:r>
              <a:rPr lang="de-DE" sz="2400" b="1" dirty="0"/>
              <a:t>github.com/JanMoormann/MeshHackathon2021</a:t>
            </a:r>
            <a:r>
              <a:rPr lang="de-DE" sz="2400" dirty="0"/>
              <a:t> </a:t>
            </a:r>
          </a:p>
          <a:p>
            <a:endParaRPr lang="de-DE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endParaRPr lang="de-DE" sz="1200" dirty="0"/>
          </a:p>
          <a:p>
            <a:pPr marL="0" indent="0">
              <a:buNone/>
            </a:pPr>
            <a:r>
              <a:rPr lang="de-DE" sz="1200" dirty="0"/>
              <a:t>Quellen:</a:t>
            </a:r>
          </a:p>
          <a:p>
            <a:r>
              <a:rPr lang="en-US" sz="1200" dirty="0"/>
              <a:t>Icons made by </a:t>
            </a:r>
            <a:r>
              <a:rPr lang="en-US" sz="1200" b="1" dirty="0" err="1"/>
              <a:t>Freepik</a:t>
            </a:r>
            <a:r>
              <a:rPr lang="en-US" sz="1200" dirty="0"/>
              <a:t> from </a:t>
            </a:r>
            <a:r>
              <a:rPr lang="en-US" sz="1200" b="1" dirty="0"/>
              <a:t>www.flaticon.com</a:t>
            </a:r>
            <a:endParaRPr lang="de-DE" sz="1200" b="1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08ABAA3-980D-42C1-9D5E-CEF4A68AFDED}"/>
              </a:ext>
            </a:extLst>
          </p:cNvPr>
          <p:cNvGrpSpPr/>
          <p:nvPr/>
        </p:nvGrpSpPr>
        <p:grpSpPr>
          <a:xfrm>
            <a:off x="776721" y="6419850"/>
            <a:ext cx="10409958" cy="365125"/>
            <a:chOff x="600942" y="6356350"/>
            <a:chExt cx="10409958" cy="365125"/>
          </a:xfrm>
        </p:grpSpPr>
        <p:sp>
          <p:nvSpPr>
            <p:cNvPr id="9" name="Fußzeilenplatzhalter 4">
              <a:extLst>
                <a:ext uri="{FF2B5EF4-FFF2-40B4-BE49-F238E27FC236}">
                  <a16:creationId xmlns:a16="http://schemas.microsoft.com/office/drawing/2014/main" id="{167E8515-E0FA-43FD-BD47-C3D32C1DFD7B}"/>
                </a:ext>
              </a:extLst>
            </p:cNvPr>
            <p:cNvSpPr txBox="1">
              <a:spLocks/>
            </p:cNvSpPr>
            <p:nvPr/>
          </p:nvSpPr>
          <p:spPr>
            <a:xfrm>
              <a:off x="600942" y="6356350"/>
              <a:ext cx="8001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ctr" defTabSz="914400" rtl="0" eaLnBrk="1" latinLnBrk="0" hangingPunct="1">
                <a:defRPr sz="1200" kern="1200">
                  <a:solidFill>
                    <a:srgbClr val="83C5BE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GoGreen</a:t>
              </a:r>
              <a:endParaRPr lang="de-DE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Foliennummernplatzhalter 5">
              <a:extLst>
                <a:ext uri="{FF2B5EF4-FFF2-40B4-BE49-F238E27FC236}">
                  <a16:creationId xmlns:a16="http://schemas.microsoft.com/office/drawing/2014/main" id="{3CC08F69-3DDC-4829-94E2-6FF3B903297A}"/>
                </a:ext>
              </a:extLst>
            </p:cNvPr>
            <p:cNvSpPr txBox="1">
              <a:spLocks/>
            </p:cNvSpPr>
            <p:nvPr/>
          </p:nvSpPr>
          <p:spPr>
            <a:xfrm>
              <a:off x="10784033" y="6356350"/>
              <a:ext cx="226867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7C121D16-6062-4AFB-BC67-3549A3F3AE95}" type="slidenum">
                <a:rPr lang="de-DE" smtClean="0"/>
                <a:pPr/>
                <a:t>8</a:t>
              </a:fld>
              <a:endParaRPr lang="de-DE" dirty="0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CDB7C8F-37D9-470D-BC15-DE22C6F2B3F3}"/>
                </a:ext>
              </a:extLst>
            </p:cNvPr>
            <p:cNvCxnSpPr>
              <a:cxnSpLocks/>
            </p:cNvCxnSpPr>
            <p:nvPr/>
          </p:nvCxnSpPr>
          <p:spPr>
            <a:xfrm>
              <a:off x="1401042" y="6545263"/>
              <a:ext cx="935787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8B46D037-068D-489F-A660-26D25636A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73" y="6033623"/>
            <a:ext cx="687852" cy="687852"/>
          </a:xfrm>
          <a:prstGeom prst="rect">
            <a:avLst/>
          </a:prstGeom>
        </p:spPr>
      </p:pic>
      <p:pic>
        <p:nvPicPr>
          <p:cNvPr id="1026" name="Picture 2" descr=":nice:">
            <a:extLst>
              <a:ext uri="{FF2B5EF4-FFF2-40B4-BE49-F238E27FC236}">
                <a16:creationId xmlns:a16="http://schemas.microsoft.com/office/drawing/2014/main" id="{E96E6DD6-716B-4F56-B623-1E9D2367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2" y="3416945"/>
            <a:ext cx="21240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DAD00B-05BA-4C8F-BE6E-32EBBA0225D1}"/>
              </a:ext>
            </a:extLst>
          </p:cNvPr>
          <p:cNvSpPr txBox="1"/>
          <p:nvPr/>
        </p:nvSpPr>
        <p:spPr>
          <a:xfrm>
            <a:off x="5052283" y="316453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83C5B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VOTE FOR US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41DCF74-084C-499F-99BE-3F7C0FDA67C7}"/>
              </a:ext>
            </a:extLst>
          </p:cNvPr>
          <p:cNvSpPr txBox="1"/>
          <p:nvPr/>
        </p:nvSpPr>
        <p:spPr>
          <a:xfrm>
            <a:off x="5553073" y="5187077"/>
            <a:ext cx="1085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rgbClr val="83C5BE"/>
                </a:solidFill>
              </a:rPr>
              <a:t>E08</a:t>
            </a:r>
            <a:endParaRPr lang="de-DE" b="1" dirty="0">
              <a:solidFill>
                <a:srgbClr val="83C5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69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Breitbild</PresentationFormat>
  <Paragraphs>74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Office</vt:lpstr>
      <vt:lpstr>GoGreen</vt:lpstr>
      <vt:lpstr>Das Problem</vt:lpstr>
      <vt:lpstr>Unsere Lösung</vt:lpstr>
      <vt:lpstr>Unsere App</vt:lpstr>
      <vt:lpstr>Finanzierung</vt:lpstr>
      <vt:lpstr>Zielgruppe</vt:lpstr>
      <vt:lpstr>Our Team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 Moormann</dc:creator>
  <cp:lastModifiedBy>Jan Moormann</cp:lastModifiedBy>
  <cp:revision>26</cp:revision>
  <dcterms:created xsi:type="dcterms:W3CDTF">2021-02-27T21:21:15Z</dcterms:created>
  <dcterms:modified xsi:type="dcterms:W3CDTF">2021-02-28T09:02:48Z</dcterms:modified>
</cp:coreProperties>
</file>